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18" r:id="rId2"/>
    <p:sldId id="319" r:id="rId3"/>
    <p:sldId id="257" r:id="rId4"/>
    <p:sldId id="263" r:id="rId5"/>
    <p:sldId id="266" r:id="rId6"/>
    <p:sldId id="320" r:id="rId7"/>
    <p:sldId id="310" r:id="rId8"/>
    <p:sldId id="325" r:id="rId9"/>
    <p:sldId id="321" r:id="rId10"/>
    <p:sldId id="302" r:id="rId11"/>
    <p:sldId id="312" r:id="rId12"/>
    <p:sldId id="324" r:id="rId13"/>
    <p:sldId id="304" r:id="rId14"/>
    <p:sldId id="323" r:id="rId15"/>
    <p:sldId id="306" r:id="rId16"/>
    <p:sldId id="307" r:id="rId17"/>
    <p:sldId id="309" r:id="rId18"/>
    <p:sldId id="308" r:id="rId19"/>
    <p:sldId id="313" r:id="rId20"/>
    <p:sldId id="274" r:id="rId21"/>
    <p:sldId id="314" r:id="rId22"/>
    <p:sldId id="303" r:id="rId23"/>
    <p:sldId id="277" r:id="rId24"/>
    <p:sldId id="315" r:id="rId25"/>
    <p:sldId id="276" r:id="rId26"/>
    <p:sldId id="268" r:id="rId27"/>
    <p:sldId id="299" r:id="rId28"/>
    <p:sldId id="272" r:id="rId29"/>
    <p:sldId id="298" r:id="rId30"/>
    <p:sldId id="296" r:id="rId31"/>
    <p:sldId id="300" r:id="rId32"/>
    <p:sldId id="322" r:id="rId33"/>
    <p:sldId id="326" r:id="rId34"/>
    <p:sldId id="327" r:id="rId35"/>
    <p:sldId id="328" r:id="rId36"/>
    <p:sldId id="269" r:id="rId37"/>
    <p:sldId id="311" r:id="rId38"/>
    <p:sldId id="270" r:id="rId39"/>
    <p:sldId id="329" r:id="rId40"/>
    <p:sldId id="332" r:id="rId41"/>
    <p:sldId id="330" r:id="rId42"/>
    <p:sldId id="279" r:id="rId43"/>
    <p:sldId id="280" r:id="rId44"/>
    <p:sldId id="331" r:id="rId45"/>
    <p:sldId id="301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5" r:id="rId58"/>
    <p:sldId id="292" r:id="rId59"/>
    <p:sldId id="316" r:id="rId60"/>
    <p:sldId id="317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B"/>
    <a:srgbClr val="EEECF3"/>
    <a:srgbClr val="5481A5"/>
    <a:srgbClr val="638AA6"/>
    <a:srgbClr val="648AA0"/>
    <a:srgbClr val="294974"/>
    <a:srgbClr val="2F5280"/>
    <a:srgbClr val="215B6A"/>
    <a:srgbClr val="1A4955"/>
    <a:srgbClr val="266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692" autoAdjust="0"/>
  </p:normalViewPr>
  <p:slideViewPr>
    <p:cSldViewPr snapToGrid="0" snapToObjects="1">
      <p:cViewPr varScale="1">
        <p:scale>
          <a:sx n="98" d="100"/>
          <a:sy n="98" d="100"/>
        </p:scale>
        <p:origin x="-12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D0467-7DAB-9449-B4A9-11B3E2A01898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696C0-7B32-1841-B199-0107CFD12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lots of talks on TED, lots of books about discovering yourself, finding a career path and so on.  I’m not an expert in these areas, but I have spent years</a:t>
            </a:r>
            <a:r>
              <a:rPr lang="en-US" baseline="0" dirty="0" smtClean="0"/>
              <a:t> building design thinking centered teams, teaching and practicing design thinking.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Today I am sharing my experience applying design thinking to me.  And what is the same and what is different about how it works for product or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share some examples, especially the challenges</a:t>
            </a:r>
          </a:p>
          <a:p>
            <a:r>
              <a:rPr lang="en-US" baseline="0" dirty="0" smtClean="0"/>
              <a:t>And then we will take on an exercise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59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Generating lots of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8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Testing these, writing up a press release, or a profile, creating an elevator pitch and trying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78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Turns out friends and family ar</a:t>
            </a:r>
            <a:r>
              <a:rPr lang="en-US" baseline="0" dirty="0" smtClean="0"/>
              <a:t>e not good at giving feedback</a:t>
            </a:r>
          </a:p>
          <a:p>
            <a:r>
              <a:rPr lang="en-US" baseline="0" dirty="0" smtClean="0"/>
              <a:t>They know you really well and bias to the familiar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are not your customer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21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as I tried out various</a:t>
            </a:r>
            <a:r>
              <a:rPr lang="en-US" baseline="0" dirty="0" smtClean="0"/>
              <a:t> options, a few started to take hold.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41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 found my 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8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it was not an</a:t>
            </a:r>
            <a:r>
              <a:rPr lang="en-US" baseline="0" dirty="0" smtClean="0"/>
              <a:t> immediate clear path.  But with the end goal, now the near team decisions are easier.</a:t>
            </a:r>
          </a:p>
          <a:p>
            <a:r>
              <a:rPr lang="en-US" baseline="0" dirty="0" smtClean="0"/>
              <a:t>I’m not making a massive change all at once except for where I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7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back to the title of the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04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lots of ideas piling</a:t>
            </a:r>
            <a:r>
              <a:rPr lang="en-US" baseline="0" dirty="0" smtClean="0"/>
              <a:t> up it can feel like a full </a:t>
            </a:r>
            <a:r>
              <a:rPr lang="en-US" baseline="0" dirty="0" err="1" smtClean="0"/>
              <a:t>canapy</a:t>
            </a:r>
            <a:r>
              <a:rPr lang="en-US" baseline="0" dirty="0" smtClean="0"/>
              <a:t> of leafs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56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 reflect, because it’s there sure but that is not the big T truth about why.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37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</a:t>
            </a:r>
            <a:r>
              <a:rPr lang="en-US" baseline="0" dirty="0" smtClean="0"/>
              <a:t> there are all kinds of trips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invitation</a:t>
            </a:r>
            <a:r>
              <a:rPr lang="en-US" baseline="0" dirty="0" smtClean="0"/>
              <a:t> came at a good time</a:t>
            </a:r>
          </a:p>
          <a:p>
            <a:r>
              <a:rPr lang="en-US" baseline="0" dirty="0" smtClean="0"/>
              <a:t>This year I have been reflecting on some of the ways design thinking can apply to personal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0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year was one</a:t>
            </a:r>
            <a:r>
              <a:rPr lang="en-US" baseline="0" dirty="0" smtClean="0"/>
              <a:t> of big change at Microsoft.  18,000 people laid off, around 4,000 in the Puget Sound area which included my division.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8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really liked what I was doing,</a:t>
            </a:r>
            <a:r>
              <a:rPr lang="en-US" baseline="0" dirty="0" smtClean="0"/>
              <a:t> teaching design thinking to Engineers as part of the Scenario Focused Engineering initiative, 22,000 took the workshops, I coached and worked along side several teams. But what we were doing internally did not directly apply out in the wild. So now what.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87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always</a:t>
            </a:r>
            <a:r>
              <a:rPr lang="en-US" baseline="0" dirty="0" smtClean="0"/>
              <a:t> a good place to start.  And extra hard in the middle of a layoff.  </a:t>
            </a:r>
          </a:p>
          <a:p>
            <a:r>
              <a:rPr lang="en-US" baseline="0" dirty="0" smtClean="0"/>
              <a:t>After so many years working of software teams, I certainly had experience that applied to different job openings.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what if I could do something different, work in a different way</a:t>
            </a:r>
          </a:p>
          <a:p>
            <a:r>
              <a:rPr lang="en-US" baseline="0" dirty="0" smtClean="0"/>
              <a:t>But the pressure was on</a:t>
            </a:r>
          </a:p>
          <a:p>
            <a:r>
              <a:rPr lang="en-US" baseline="0" dirty="0" smtClean="0"/>
              <a:t>Focus on your marketable skills</a:t>
            </a:r>
          </a:p>
          <a:p>
            <a:r>
              <a:rPr lang="en-US" baseline="0" dirty="0" smtClean="0"/>
              <a:t>Read the job postings and bring out those experiences</a:t>
            </a:r>
          </a:p>
          <a:p>
            <a:r>
              <a:rPr lang="en-US" baseline="0" dirty="0" smtClean="0"/>
              <a:t>Except wait, stop</a:t>
            </a:r>
          </a:p>
          <a:p>
            <a:r>
              <a:rPr lang="en-US" baseline="0" dirty="0" smtClean="0"/>
              <a:t>That was the opposite of what I was trying to do.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was the equivalent of writing a feature list without any idea of who the customer was.  And to be honest, after reading 100 job postings, I’m not sure what those companies were thinking.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1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it felt when I thought about going back</a:t>
            </a:r>
            <a:r>
              <a:rPr lang="en-US" baseline="0" dirty="0" smtClean="0"/>
              <a:t> to the kind of job I held a decade ago.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3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could design thinking help</a:t>
            </a:r>
            <a:r>
              <a:rPr lang="en-US" baseline="0" dirty="0" smtClean="0"/>
              <a:t> me with?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15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are mid-career – there is a lot of digging to get to the big T truths about what you want to focus on</a:t>
            </a:r>
          </a:p>
          <a:p>
            <a:r>
              <a:rPr lang="en-US" dirty="0" smtClean="0"/>
              <a:t>There are lots of assumptions to challenge, unwinding</a:t>
            </a:r>
            <a:r>
              <a:rPr lang="en-US" baseline="0" dirty="0" smtClean="0"/>
              <a:t> back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98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what would bring joy, what brings magic</a:t>
            </a:r>
          </a:p>
          <a:p>
            <a:r>
              <a:rPr lang="en-US" dirty="0" smtClean="0"/>
              <a:t>Growing up in Alaska – the biggest mystery were the Northern</a:t>
            </a:r>
            <a:r>
              <a:rPr lang="en-US" baseline="0" dirty="0" smtClean="0"/>
              <a:t> 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96C0-7B32-1841-B199-0107CFD127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249" y="1597819"/>
            <a:ext cx="8153951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249" y="2914650"/>
            <a:ext cx="7468151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1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8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7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8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60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5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3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4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5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98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C7B4-DA2D-734D-AD21-684511DF111E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2EBC-E4F2-8E4F-B04D-FBF952BF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0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792" y="205979"/>
            <a:ext cx="840900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792" y="1200151"/>
            <a:ext cx="8409008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Segoe Pro Display Light"/>
                <a:cs typeface="Segoe Pro Display Light"/>
              </a:defRPr>
            </a:lvl1pPr>
          </a:lstStyle>
          <a:p>
            <a:fld id="{EBDCC7B4-DA2D-734D-AD21-684511DF111E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Segoe Pro Display Light"/>
                <a:cs typeface="Segoe Pro Display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Segoe Pro Display Light"/>
                <a:cs typeface="Segoe Pro Display Light"/>
              </a:defRPr>
            </a:lvl1pPr>
          </a:lstStyle>
          <a:p>
            <a:fld id="{EBD12EBC-E4F2-8E4F-B04D-FBF952BFA1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6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Segoe Pro Display Light"/>
          <a:ea typeface="+mj-ea"/>
          <a:cs typeface="Segoe Pro Display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Segoe Pro Display Light"/>
          <a:ea typeface="+mn-ea"/>
          <a:cs typeface="Segoe Pro Display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Segoe Pro Display Light"/>
          <a:ea typeface="+mn-ea"/>
          <a:cs typeface="Segoe Pro Display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Segoe Pro Display Light"/>
          <a:ea typeface="+mn-ea"/>
          <a:cs typeface="Segoe Pro Display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Segoe Pro Display Light"/>
          <a:ea typeface="+mn-ea"/>
          <a:cs typeface="Segoe Pro Display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Segoe Pro Display Light"/>
          <a:ea typeface="+mn-ea"/>
          <a:cs typeface="Segoe Pro Display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anine@currentassociates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Go on, say </a:t>
            </a:r>
            <a:r>
              <a:rPr lang="en-US" dirty="0"/>
              <a:t>y</a:t>
            </a:r>
            <a:r>
              <a:rPr lang="en-US" dirty="0" smtClean="0"/>
              <a:t>es, and…</a:t>
            </a:r>
            <a:br>
              <a:rPr lang="en-US" dirty="0" smtClean="0"/>
            </a:br>
            <a:r>
              <a:rPr lang="en-US" dirty="0"/>
              <a:t>d</a:t>
            </a:r>
            <a:r>
              <a:rPr lang="en-US" dirty="0" smtClean="0"/>
              <a:t>esign thinking made personal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4249" y="3414903"/>
            <a:ext cx="7468151" cy="1314450"/>
          </a:xfrm>
        </p:spPr>
        <p:txBody>
          <a:bodyPr>
            <a:noAutofit/>
          </a:bodyPr>
          <a:lstStyle/>
          <a:p>
            <a:r>
              <a:rPr lang="en-US" sz="2400" dirty="0" smtClean="0"/>
              <a:t>Jeanine Spence</a:t>
            </a:r>
          </a:p>
          <a:p>
            <a:r>
              <a:rPr lang="en-US" sz="2400" dirty="0" smtClean="0"/>
              <a:t>Experience Strategist</a:t>
            </a:r>
          </a:p>
          <a:p>
            <a:r>
              <a:rPr lang="en-US" sz="2400" dirty="0" smtClean="0"/>
              <a:t>Current Associates &amp; The SFE Group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058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off-not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17" y="1385131"/>
            <a:ext cx="4118167" cy="27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0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971550"/>
            <a:ext cx="9144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249" y="1597819"/>
            <a:ext cx="8839751" cy="1102519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hallenge assumptions.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6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-253618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249" y="1597819"/>
            <a:ext cx="8153951" cy="3391761"/>
          </a:xfrm>
        </p:spPr>
        <p:txBody>
          <a:bodyPr>
            <a:noAutofit/>
          </a:bodyPr>
          <a:lstStyle/>
          <a:p>
            <a:r>
              <a:rPr lang="en-US" sz="3200" dirty="0" smtClean="0"/>
              <a:t>Sit in ambiguity</a:t>
            </a:r>
            <a:br>
              <a:rPr lang="en-US" sz="3200" dirty="0" smtClean="0"/>
            </a:br>
            <a:r>
              <a:rPr lang="en-US" sz="3200" dirty="0" smtClean="0"/>
              <a:t>Find my new customer</a:t>
            </a:r>
            <a:br>
              <a:rPr lang="en-US" sz="3200" dirty="0" smtClean="0"/>
            </a:br>
            <a:r>
              <a:rPr lang="en-US" sz="3200" dirty="0" smtClean="0"/>
              <a:t>Uncover insights</a:t>
            </a:r>
            <a:br>
              <a:rPr lang="en-US" sz="3200" dirty="0" smtClean="0"/>
            </a:br>
            <a:r>
              <a:rPr lang="en-US" sz="3200" dirty="0" smtClean="0"/>
              <a:t>Not take the </a:t>
            </a:r>
            <a:r>
              <a:rPr lang="en-US" sz="3200" dirty="0"/>
              <a:t>first paved off-</a:t>
            </a:r>
            <a:r>
              <a:rPr lang="en-US" sz="3200" dirty="0" smtClean="0"/>
              <a:t>ramp</a:t>
            </a:r>
            <a:br>
              <a:rPr lang="en-US" sz="3200" dirty="0" smtClean="0"/>
            </a:br>
            <a:r>
              <a:rPr lang="en-US" sz="3200" dirty="0" smtClean="0"/>
              <a:t>Discover something new</a:t>
            </a:r>
            <a:br>
              <a:rPr lang="en-US" sz="3200" dirty="0" smtClean="0"/>
            </a:br>
            <a:r>
              <a:rPr lang="en-US" sz="3200" dirty="0" smtClean="0"/>
              <a:t>Evaluate value propositions</a:t>
            </a:r>
            <a:br>
              <a:rPr lang="en-US" sz="3200" dirty="0" smtClean="0"/>
            </a:br>
            <a:r>
              <a:rPr lang="en-US" sz="3200" dirty="0" smtClean="0"/>
              <a:t>Handle constraints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139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cavation-921245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808"/>
            <a:ext cx="9144000" cy="60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3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aska-69135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4387"/>
            <a:ext cx="9144000" cy="59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6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ndelion-808255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235"/>
            <a:ext cx="9144000" cy="60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lloon-984229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42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3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8497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Say yes, and…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faced with a challenge</a:t>
            </a:r>
          </a:p>
          <a:p>
            <a:r>
              <a:rPr lang="en-US" dirty="0" smtClean="0"/>
              <a:t>Choice, go with the familiar or say yes and jump in</a:t>
            </a:r>
            <a:endParaRPr lang="en-US" dirty="0"/>
          </a:p>
        </p:txBody>
      </p:sp>
      <p:pic>
        <p:nvPicPr>
          <p:cNvPr id="7" name="Picture 6" descr="duckboards-410798_128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r="11050"/>
          <a:stretch/>
        </p:blipFill>
        <p:spPr>
          <a:xfrm>
            <a:off x="0" y="0"/>
            <a:ext cx="5026720" cy="5143500"/>
          </a:xfrm>
          <a:prstGeom prst="rect">
            <a:avLst/>
          </a:prstGeom>
        </p:spPr>
      </p:pic>
      <p:pic>
        <p:nvPicPr>
          <p:cNvPr id="8" name="Picture 7" descr="road-166543_192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1" r="9140"/>
          <a:stretch/>
        </p:blipFill>
        <p:spPr>
          <a:xfrm>
            <a:off x="4276018" y="0"/>
            <a:ext cx="48944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99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orplan-57304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4143"/>
            <a:ext cx="9144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8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-455769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12930"/>
            <a:ext cx="9163393" cy="60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5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fcall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6" y="1026730"/>
            <a:ext cx="4889854" cy="3381195"/>
          </a:xfrm>
          <a:prstGeom prst="rect">
            <a:avLst/>
          </a:prstGeom>
          <a:effectLst/>
        </p:spPr>
      </p:pic>
      <p:sp>
        <p:nvSpPr>
          <p:cNvPr id="11" name="TextBox 10"/>
          <p:cNvSpPr txBox="1"/>
          <p:nvPr/>
        </p:nvSpPr>
        <p:spPr>
          <a:xfrm>
            <a:off x="2114400" y="1026730"/>
            <a:ext cx="163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INSIGHT and FEEDBACK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9348" y="1432749"/>
            <a:ext cx="225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FRAME with OUTCOMES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9410" y="3906283"/>
            <a:ext cx="150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BRAINSTORM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0429" y="3877050"/>
            <a:ext cx="76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BUILD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365" y="2506987"/>
            <a:ext cx="8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FOCUS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1660" y="15251"/>
            <a:ext cx="8932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o Display Light"/>
                <a:cs typeface="Segoe Pro Display Light"/>
              </a:rPr>
              <a:t>Design Thinking</a:t>
            </a:r>
            <a:endParaRPr lang="en-US" sz="4000" dirty="0">
              <a:latin typeface="Segoe Pro Display Light"/>
              <a:cs typeface="Segoe Pro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025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fcall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6" y="1026730"/>
            <a:ext cx="4889854" cy="3381195"/>
          </a:xfrm>
          <a:prstGeom prst="rect">
            <a:avLst/>
          </a:prstGeom>
          <a:effectLst/>
        </p:spPr>
      </p:pic>
      <p:sp>
        <p:nvSpPr>
          <p:cNvPr id="11" name="TextBox 10"/>
          <p:cNvSpPr txBox="1"/>
          <p:nvPr/>
        </p:nvSpPr>
        <p:spPr>
          <a:xfrm>
            <a:off x="2614643" y="734013"/>
            <a:ext cx="163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Reflection, inspiration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9348" y="1432749"/>
            <a:ext cx="225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Reframing</a:t>
            </a:r>
          </a:p>
          <a:p>
            <a:r>
              <a:rPr lang="en-US" dirty="0" smtClean="0">
                <a:latin typeface="Segoe Pro Display Light"/>
                <a:cs typeface="Segoe Pro Display Light"/>
              </a:rPr>
              <a:t>Long term, short term outcomes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9410" y="3906283"/>
            <a:ext cx="221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Wild ideas, new math 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509" y="3810895"/>
            <a:ext cx="216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Press release, profile, elevator pitch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4533" y="2506987"/>
            <a:ext cx="4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Me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1660" y="15251"/>
            <a:ext cx="8932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o Display Light"/>
                <a:cs typeface="Segoe Pro Display Light"/>
              </a:rPr>
              <a:t>Design Thinking</a:t>
            </a:r>
            <a:endParaRPr lang="en-US" sz="4000" dirty="0">
              <a:latin typeface="Segoe Pro Display Light"/>
              <a:cs typeface="Segoe Pro Display Light"/>
            </a:endParaRPr>
          </a:p>
        </p:txBody>
      </p:sp>
      <p:sp>
        <p:nvSpPr>
          <p:cNvPr id="2" name="Explosion 1 1"/>
          <p:cNvSpPr/>
          <p:nvPr/>
        </p:nvSpPr>
        <p:spPr>
          <a:xfrm>
            <a:off x="5982954" y="3572334"/>
            <a:ext cx="389938" cy="33394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Pro Display Light"/>
              <a:cs typeface="Segoe Pro Display Light"/>
            </a:endParaRPr>
          </a:p>
        </p:txBody>
      </p:sp>
      <p:sp>
        <p:nvSpPr>
          <p:cNvPr id="10" name="Explosion 1 9"/>
          <p:cNvSpPr/>
          <p:nvPr/>
        </p:nvSpPr>
        <p:spPr>
          <a:xfrm>
            <a:off x="3054124" y="1586243"/>
            <a:ext cx="389938" cy="33394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Pro Display Light"/>
              <a:cs typeface="Segoe Pro Display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0417" y="1525366"/>
            <a:ext cx="131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Feedback</a:t>
            </a:r>
          </a:p>
        </p:txBody>
      </p:sp>
      <p:sp>
        <p:nvSpPr>
          <p:cNvPr id="3" name="TextBox 2"/>
          <p:cNvSpPr txBox="1"/>
          <p:nvPr/>
        </p:nvSpPr>
        <p:spPr>
          <a:xfrm rot="2074120">
            <a:off x="4324833" y="2284474"/>
            <a:ext cx="109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Diverging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5458" y="2047546"/>
            <a:ext cx="1674986" cy="1149691"/>
          </a:xfrm>
          <a:prstGeom prst="line">
            <a:avLst/>
          </a:prstGeom>
          <a:ln w="38100" cmpd="sng">
            <a:solidFill>
              <a:srgbClr val="5481A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82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249" y="1597819"/>
            <a:ext cx="8704162" cy="1102519"/>
          </a:xfrm>
        </p:spPr>
        <p:txBody>
          <a:bodyPr>
            <a:normAutofit/>
          </a:bodyPr>
          <a:lstStyle/>
          <a:p>
            <a:r>
              <a:rPr lang="en-US" dirty="0" smtClean="0"/>
              <a:t>But, let’s focus on a simpler topic.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Take a new kind of trip.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Drew’s story.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2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Drew’s story</a:t>
            </a:r>
            <a:endParaRPr lang="en-US" dirty="0"/>
          </a:p>
        </p:txBody>
      </p:sp>
      <p:pic>
        <p:nvPicPr>
          <p:cNvPr id="16" name="Picture 15" descr="the mar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8" name="Picture 17" descr="waterf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4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Drew’s story</a:t>
            </a:r>
            <a:endParaRPr lang="en-US" dirty="0"/>
          </a:p>
        </p:txBody>
      </p:sp>
      <p:pic>
        <p:nvPicPr>
          <p:cNvPr id="9" name="Picture 8" descr="honda sco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2" name="Picture 11" descr="nusa penid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1" r="6667"/>
          <a:stretch/>
        </p:blipFill>
        <p:spPr>
          <a:xfrm>
            <a:off x="4002359" y="0"/>
            <a:ext cx="51416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Drew’s story</a:t>
            </a:r>
            <a:endParaRPr lang="en-US" dirty="0"/>
          </a:p>
        </p:txBody>
      </p:sp>
      <p:pic>
        <p:nvPicPr>
          <p:cNvPr id="5" name="Picture 4" descr="flat ti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  <p:pic>
        <p:nvPicPr>
          <p:cNvPr id="15" name="Picture 14" descr="textil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r="8100"/>
          <a:stretch/>
        </p:blipFill>
        <p:spPr>
          <a:xfrm>
            <a:off x="0" y="0"/>
            <a:ext cx="3042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4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ope </a:t>
            </a:r>
            <a:r>
              <a:rPr lang="en-US" dirty="0" smtClean="0"/>
              <a:t>for the best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fcall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6" y="1026730"/>
            <a:ext cx="4889854" cy="3381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70814" y="771481"/>
            <a:ext cx="1834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Off the beaten path</a:t>
            </a:r>
            <a:endParaRPr lang="en-US" sz="1600" dirty="0">
              <a:latin typeface="Segoe Pro Display Light"/>
              <a:cs typeface="Segoe Pro Display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8452" y="127024"/>
            <a:ext cx="3422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Problem: mainstream tours don</a:t>
            </a:r>
            <a:r>
              <a:rPr lang="fr-FR" sz="1600" dirty="0" smtClean="0">
                <a:latin typeface="Segoe Pro Display Light"/>
                <a:cs typeface="Segoe Pro Display Light"/>
              </a:rPr>
              <a:t>’</a:t>
            </a:r>
            <a:r>
              <a:rPr lang="en-US" sz="1600" dirty="0" smtClean="0">
                <a:latin typeface="Segoe Pro Display Light"/>
                <a:cs typeface="Segoe Pro Display Light"/>
              </a:rPr>
              <a:t>t feel like a real journey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Outcome: see rural areas, personal connection with people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76839" y="3133049"/>
            <a:ext cx="18797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Learn language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Orienteering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Backpack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Water filters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Ride a motorcycle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International license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Fishing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42723" y="3750034"/>
            <a:ext cx="1854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Language lessons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Motorcycle course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Water filter research</a:t>
            </a:r>
            <a:endParaRPr lang="en-US" sz="1600" dirty="0">
              <a:latin typeface="Segoe Pro Display Light"/>
              <a:cs typeface="Segoe Pro Display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959" y="2511925"/>
            <a:ext cx="130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Drew &amp; Kristy</a:t>
            </a:r>
            <a:endParaRPr lang="en-US" sz="1600" dirty="0">
              <a:latin typeface="Segoe Pro Display Light"/>
              <a:cs typeface="Segoe Pro Display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660" y="15251"/>
            <a:ext cx="8932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o Display Light"/>
                <a:cs typeface="Segoe Pro Display Light"/>
              </a:rPr>
              <a:t>Design Thinking</a:t>
            </a:r>
            <a:endParaRPr lang="en-US" sz="4000" dirty="0">
              <a:latin typeface="Segoe Pro Display Light"/>
              <a:cs typeface="Segoe Pro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75123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fcall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6" y="1026730"/>
            <a:ext cx="4889854" cy="3381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70814" y="771481"/>
            <a:ext cx="1834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Off the beaten path</a:t>
            </a:r>
            <a:endParaRPr lang="en-US" sz="1600" dirty="0">
              <a:latin typeface="Segoe Pro Display Light"/>
              <a:cs typeface="Segoe Pro Display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8452" y="127024"/>
            <a:ext cx="3422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Problem: mainstream tours don</a:t>
            </a:r>
            <a:r>
              <a:rPr lang="fr-FR" sz="1600" dirty="0" smtClean="0">
                <a:latin typeface="Segoe Pro Display Light"/>
                <a:cs typeface="Segoe Pro Display Light"/>
              </a:rPr>
              <a:t>’</a:t>
            </a:r>
            <a:r>
              <a:rPr lang="en-US" sz="1600" dirty="0" smtClean="0">
                <a:latin typeface="Segoe Pro Display Light"/>
                <a:cs typeface="Segoe Pro Display Light"/>
              </a:rPr>
              <a:t>t feel like a real journey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Outcome: see rural areas, personal connection with people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76839" y="3133049"/>
            <a:ext cx="18797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Learn language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Orienteering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Backpack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Water filters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Ride a motorcycle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International license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Fishing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42723" y="3750034"/>
            <a:ext cx="1854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Language lessons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Motorcycle course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Water filter research</a:t>
            </a:r>
            <a:endParaRPr lang="en-US" sz="1600" dirty="0">
              <a:latin typeface="Segoe Pro Display Light"/>
              <a:cs typeface="Segoe Pro Display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959" y="2511925"/>
            <a:ext cx="130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Drew &amp; Kristy</a:t>
            </a:r>
            <a:endParaRPr lang="en-US" sz="1600" dirty="0">
              <a:latin typeface="Segoe Pro Display Light"/>
              <a:cs typeface="Segoe Pro Display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4343" y="1268808"/>
            <a:ext cx="2203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Segoe Pro Display Light"/>
                <a:cs typeface="Segoe Pro Display Light"/>
              </a:rPr>
              <a:t>Couldn</a:t>
            </a:r>
            <a:r>
              <a:rPr lang="fr-FR" sz="1600" dirty="0" smtClean="0">
                <a:latin typeface="Segoe Pro Display Light"/>
                <a:cs typeface="Segoe Pro Display Light"/>
              </a:rPr>
              <a:t>’</a:t>
            </a:r>
            <a:r>
              <a:rPr lang="en-US" sz="1600" dirty="0" smtClean="0">
                <a:latin typeface="Segoe Pro Display Light"/>
                <a:cs typeface="Segoe Pro Display Light"/>
              </a:rPr>
              <a:t>t learn language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Loved motorcycling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Criteria for filters</a:t>
            </a:r>
            <a:endParaRPr lang="en-US" sz="1600" dirty="0">
              <a:latin typeface="Segoe Pro Display Light"/>
              <a:cs typeface="Segoe Pro Display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9980" y="1349204"/>
            <a:ext cx="2833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Pro Display Light"/>
                <a:cs typeface="Segoe Pro Display Light"/>
              </a:rPr>
              <a:t>Problem: Getting to remote areas is difficult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Outcome: see rural areas, personal connection with people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76849" y="3133049"/>
            <a:ext cx="18541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>
                <a:latin typeface="Segoe Pro Display Light"/>
                <a:cs typeface="Segoe Pro Display Light"/>
              </a:rPr>
              <a:t>Learn language</a:t>
            </a:r>
          </a:p>
          <a:p>
            <a:r>
              <a:rPr lang="en-US" sz="1600" strike="sngStrike" dirty="0" smtClean="0">
                <a:latin typeface="Segoe Pro Display Light"/>
                <a:cs typeface="Segoe Pro Display Light"/>
              </a:rPr>
              <a:t>Orienteering</a:t>
            </a:r>
          </a:p>
          <a:p>
            <a:r>
              <a:rPr lang="en-US" sz="1600" strike="sngStrike" dirty="0" smtClean="0">
                <a:latin typeface="Segoe Pro Display Light"/>
                <a:cs typeface="Segoe Pro Display Light"/>
              </a:rPr>
              <a:t>Backpack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Water filters</a:t>
            </a:r>
          </a:p>
          <a:p>
            <a:r>
              <a:rPr lang="en-US" sz="1600" dirty="0">
                <a:latin typeface="Segoe Pro Display Light"/>
                <a:cs typeface="Segoe Pro Display Light"/>
              </a:rPr>
              <a:t>R</a:t>
            </a:r>
            <a:r>
              <a:rPr lang="en-US" sz="1600" dirty="0" smtClean="0">
                <a:latin typeface="Segoe Pro Display Light"/>
                <a:cs typeface="Segoe Pro Display Light"/>
              </a:rPr>
              <a:t>ide a motorcycle</a:t>
            </a:r>
          </a:p>
          <a:p>
            <a:r>
              <a:rPr lang="en-US" sz="1600" dirty="0" smtClean="0">
                <a:latin typeface="Segoe Pro Display Light"/>
                <a:cs typeface="Segoe Pro Display Light"/>
              </a:rPr>
              <a:t>International license</a:t>
            </a:r>
          </a:p>
          <a:p>
            <a:r>
              <a:rPr lang="en-US" sz="1600" strike="sngStrike" dirty="0" smtClean="0">
                <a:latin typeface="Segoe Pro Display Light"/>
                <a:cs typeface="Segoe Pro Display Light"/>
              </a:rPr>
              <a:t>Fishing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660" y="15251"/>
            <a:ext cx="8932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o Display Light"/>
                <a:cs typeface="Segoe Pro Display Light"/>
              </a:rPr>
              <a:t>Design Thinking</a:t>
            </a:r>
            <a:endParaRPr lang="en-US" sz="4000" dirty="0">
              <a:latin typeface="Segoe Pro Display Light"/>
              <a:cs typeface="Segoe Pro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034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Try it.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8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Yes, and…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5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249" y="1597819"/>
            <a:ext cx="8839751" cy="1102519"/>
          </a:xfrm>
        </p:spPr>
        <p:txBody>
          <a:bodyPr>
            <a:noAutofit/>
          </a:bodyPr>
          <a:lstStyle/>
          <a:p>
            <a:r>
              <a:rPr lang="en-US" dirty="0" smtClean="0"/>
              <a:t>I’m going on a trip and…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9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ves-291024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5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1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Reflect on a specific trip.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7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5696"/>
            <a:ext cx="9188222" cy="61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9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did you take that trip?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Write down your thoughts.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0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vand-Mountain-Qo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823"/>
            <a:ext cx="9144000" cy="61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1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r go on a designed journey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0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 why again.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 in pairs.</a:t>
            </a:r>
          </a:p>
        </p:txBody>
      </p:sp>
    </p:spTree>
    <p:extLst>
      <p:ext uri="{BB962C8B-B14F-4D97-AF65-F5344CB8AC3E}">
        <p14:creationId xmlns:p14="http://schemas.microsoft.com/office/powerpoint/2010/main" val="287845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Write down your new insight.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61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Surprises?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2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 a new trip.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rocket-launch-67643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87"/>
            <a:ext cx="9144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8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 a new trip.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61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 is going on this trip?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6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Reflect, why take this trip?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 this the same for everyone?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3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Write down your insight.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9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Frame your story.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Scenario, press release, </a:t>
            </a:r>
            <a:r>
              <a:rPr lang="en-US" dirty="0" err="1" smtClean="0"/>
              <a:t>facebook</a:t>
            </a:r>
            <a:r>
              <a:rPr lang="en-US" dirty="0" smtClean="0"/>
              <a:t> post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6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Define outcomes of your trip.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Snapshots, family or friend dynamics, personal growth.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f discovery.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76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249" y="1597819"/>
            <a:ext cx="8839751" cy="1102519"/>
          </a:xfrm>
        </p:spPr>
        <p:txBody>
          <a:bodyPr>
            <a:noAutofit/>
          </a:bodyPr>
          <a:lstStyle/>
          <a:p>
            <a:r>
              <a:rPr lang="en-US" dirty="0" smtClean="0"/>
              <a:t>Share insights, story, &amp; outcomes.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 in group of 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0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Revise your story &amp; outcomes.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(Align with all travellers)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1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Brainstorm ideas.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 in group of 4.</a:t>
            </a:r>
          </a:p>
          <a:p>
            <a:r>
              <a:rPr lang="en-US" dirty="0" smtClean="0"/>
              <a:t>Reversal, wild ideas, new math.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75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4-10 ideas to try.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3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 to prototype 2 ideas.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 in pairs.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2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249" y="1597819"/>
            <a:ext cx="8839751" cy="1102519"/>
          </a:xfrm>
        </p:spPr>
        <p:txBody>
          <a:bodyPr>
            <a:normAutofit/>
          </a:bodyPr>
          <a:lstStyle/>
          <a:p>
            <a:r>
              <a:rPr lang="en-US" dirty="0" smtClean="0"/>
              <a:t>Decide how you will get feedback.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 in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5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Share your ideas.	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 in group of 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9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fcall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6" y="1026730"/>
            <a:ext cx="4889854" cy="3381195"/>
          </a:xfrm>
          <a:prstGeom prst="rect">
            <a:avLst/>
          </a:prstGeom>
          <a:effectLst/>
        </p:spPr>
      </p:pic>
      <p:sp>
        <p:nvSpPr>
          <p:cNvPr id="11" name="TextBox 10"/>
          <p:cNvSpPr txBox="1"/>
          <p:nvPr/>
        </p:nvSpPr>
        <p:spPr>
          <a:xfrm>
            <a:off x="2140058" y="1026730"/>
            <a:ext cx="163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INSIGHT and FEEDBACK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9348" y="1432749"/>
            <a:ext cx="225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FRAME with OUTCOMES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9410" y="3906283"/>
            <a:ext cx="150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BRAINSTORM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0429" y="3877050"/>
            <a:ext cx="76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BUILD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365" y="2506987"/>
            <a:ext cx="8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Pro Display Light"/>
                <a:cs typeface="Segoe Pro Display Light"/>
              </a:rPr>
              <a:t>FOCUS</a:t>
            </a:r>
            <a:endParaRPr lang="en-US" dirty="0">
              <a:latin typeface="Segoe Pro Display Light"/>
              <a:cs typeface="Segoe Pro Display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660" y="15251"/>
            <a:ext cx="8932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Segoe Pro Display Light"/>
                <a:cs typeface="Segoe Pro Display Light"/>
              </a:rPr>
              <a:t>Design Thinking</a:t>
            </a:r>
            <a:endParaRPr lang="en-US" sz="4000" dirty="0">
              <a:latin typeface="Segoe Pro Display Light"/>
              <a:cs typeface="Segoe Pro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3717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Reflect, write up one takeaway.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Write on sticky note, put up on boards to share.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4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ommon-dandelion-335662_192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2" b="19752"/>
          <a:stretch>
            <a:fillRect/>
          </a:stretch>
        </p:blipFill>
        <p:spPr>
          <a:xfrm>
            <a:off x="-1898721" y="0"/>
            <a:ext cx="12741815" cy="5143500"/>
          </a:xfrm>
        </p:spPr>
      </p:pic>
    </p:spTree>
    <p:extLst>
      <p:ext uri="{BB962C8B-B14F-4D97-AF65-F5344CB8AC3E}">
        <p14:creationId xmlns:p14="http://schemas.microsoft.com/office/powerpoint/2010/main" val="12832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0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4249" y="2914650"/>
            <a:ext cx="7468151" cy="170295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Jeanine Spence</a:t>
            </a:r>
          </a:p>
          <a:p>
            <a:r>
              <a:rPr lang="en-US" dirty="0" smtClean="0"/>
              <a:t>Experience Strategist</a:t>
            </a:r>
          </a:p>
          <a:p>
            <a:r>
              <a:rPr lang="en-US" dirty="0" smtClean="0"/>
              <a:t>Current Associates &amp; The SFE Group</a:t>
            </a:r>
          </a:p>
          <a:p>
            <a:r>
              <a:rPr lang="en-US" dirty="0" smtClean="0">
                <a:hlinkClick r:id="rId2"/>
              </a:rPr>
              <a:t>jeanine@currentassociates.com</a:t>
            </a:r>
            <a:endParaRPr lang="en-US" dirty="0" smtClean="0"/>
          </a:p>
          <a:p>
            <a:r>
              <a:rPr lang="en-US" dirty="0" err="1" smtClean="0"/>
              <a:t>www.sfeinfo.com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8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SA_Mars_Rov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4" b="1320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0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thinking reflection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3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story.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6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1097</Words>
  <Application>Microsoft Macintosh PowerPoint</Application>
  <PresentationFormat>On-screen Show (16:9)</PresentationFormat>
  <Paragraphs>185</Paragraphs>
  <Slides>60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Go on, say yes, and… design thinking made personal</vt:lpstr>
      <vt:lpstr>Say yes, and…</vt:lpstr>
      <vt:lpstr>hope for the best</vt:lpstr>
      <vt:lpstr>or go on a designed journey</vt:lpstr>
      <vt:lpstr>of discovery.</vt:lpstr>
      <vt:lpstr>PowerPoint Presentation</vt:lpstr>
      <vt:lpstr>PowerPoint Presentation</vt:lpstr>
      <vt:lpstr>Design thinking reflection</vt:lpstr>
      <vt:lpstr>A story.</vt:lpstr>
      <vt:lpstr>PowerPoint Presentation</vt:lpstr>
      <vt:lpstr>PowerPoint Presentation</vt:lpstr>
      <vt:lpstr>Challenge assumptions.</vt:lpstr>
      <vt:lpstr>PowerPoint Presentation</vt:lpstr>
      <vt:lpstr>Sit in ambiguity Find my new customer Uncover insights Not take the first paved off-ramp Discover something new Evaluate value propositions Handle constraints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But, let’s focus on a simpler topic.</vt:lpstr>
      <vt:lpstr>Take a new kind of trip.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 it.</vt:lpstr>
      <vt:lpstr>Yes, and…</vt:lpstr>
      <vt:lpstr>I’m going on a trip and…</vt:lpstr>
      <vt:lpstr>PowerPoint Presentation</vt:lpstr>
      <vt:lpstr>Reflect on a specific trip.</vt:lpstr>
      <vt:lpstr>PowerPoint Presentation</vt:lpstr>
      <vt:lpstr>Why did you take that trip?</vt:lpstr>
      <vt:lpstr>PowerPoint Presentation</vt:lpstr>
      <vt:lpstr>Ask why again.</vt:lpstr>
      <vt:lpstr>Write down your new insight.</vt:lpstr>
      <vt:lpstr>Surprises?</vt:lpstr>
      <vt:lpstr>Plan a new trip.</vt:lpstr>
      <vt:lpstr>Plan a new trip.</vt:lpstr>
      <vt:lpstr>Who is going on this trip?</vt:lpstr>
      <vt:lpstr>Reflect, why take this trip?</vt:lpstr>
      <vt:lpstr>Write down your insight.</vt:lpstr>
      <vt:lpstr>Frame your story.</vt:lpstr>
      <vt:lpstr>Define outcomes of your trip.</vt:lpstr>
      <vt:lpstr>Share insights, story, &amp; outcomes.</vt:lpstr>
      <vt:lpstr>Revise your story &amp; outcomes.</vt:lpstr>
      <vt:lpstr>Brainstorm ideas.</vt:lpstr>
      <vt:lpstr>List 4-10 ideas to try.</vt:lpstr>
      <vt:lpstr>Plan to prototype 2 ideas.</vt:lpstr>
      <vt:lpstr>Decide how you will get feedback.</vt:lpstr>
      <vt:lpstr>Share your ideas. </vt:lpstr>
      <vt:lpstr>PowerPoint Presentation</vt:lpstr>
      <vt:lpstr>Reflect, write up one takeaway. </vt:lpstr>
      <vt:lpstr>PowerPoint Presentation</vt:lpstr>
      <vt:lpstr>Thank you.</vt:lpstr>
    </vt:vector>
  </TitlesOfParts>
  <Company>Current Associates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 yes, and…</dc:title>
  <dc:creator>Jeanine Spence</dc:creator>
  <cp:lastModifiedBy>Jeanine Spence</cp:lastModifiedBy>
  <cp:revision>43</cp:revision>
  <dcterms:created xsi:type="dcterms:W3CDTF">2015-11-15T17:13:59Z</dcterms:created>
  <dcterms:modified xsi:type="dcterms:W3CDTF">2015-11-18T02:30:39Z</dcterms:modified>
</cp:coreProperties>
</file>